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1" r:id="rId5"/>
    <p:sldId id="287" r:id="rId6"/>
    <p:sldId id="277" r:id="rId7"/>
    <p:sldId id="260" r:id="rId8"/>
    <p:sldId id="282" r:id="rId9"/>
    <p:sldId id="257" r:id="rId10"/>
    <p:sldId id="264" r:id="rId11"/>
    <p:sldId id="284" r:id="rId12"/>
    <p:sldId id="285" r:id="rId13"/>
    <p:sldId id="267" r:id="rId14"/>
    <p:sldId id="289" r:id="rId15"/>
    <p:sldId id="290" r:id="rId16"/>
    <p:sldId id="288" r:id="rId17"/>
    <p:sldId id="294" r:id="rId18"/>
    <p:sldId id="295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703" autoAdjust="0"/>
  </p:normalViewPr>
  <p:slideViewPr>
    <p:cSldViewPr snapToGrid="0">
      <p:cViewPr varScale="1">
        <p:scale>
          <a:sx n="87" d="100"/>
          <a:sy n="87" d="100"/>
        </p:scale>
        <p:origin x="80" y="62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26.07.2019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018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85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579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925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060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940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618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540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065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leg-skoptsev.simplesite.com/440184599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Российская Школа Современной Кибернетики</a:t>
            </a:r>
            <a:br>
              <a:rPr lang="ru-RU" dirty="0" smtClean="0"/>
            </a:br>
            <a:r>
              <a:rPr lang="ru-RU" dirty="0" smtClean="0"/>
              <a:t>(РШСК)</a:t>
            </a:r>
            <a:br>
              <a:rPr lang="ru-RU" dirty="0" smtClean="0"/>
            </a:br>
            <a:r>
              <a:rPr lang="ru-RU" sz="2400" dirty="0" smtClean="0"/>
              <a:t>Проект</a:t>
            </a:r>
            <a:r>
              <a:rPr lang="ru-RU" sz="2400" dirty="0"/>
              <a:t> </a:t>
            </a:r>
            <a:r>
              <a:rPr lang="ru-RU" sz="2400" dirty="0" smtClean="0"/>
              <a:t>создания</a:t>
            </a:r>
            <a:endParaRPr lang="ru-RU" sz="24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Фундаментальная и прикладная научно-практическая база для разработок разумных и интеллектуальных  систем </a:t>
            </a:r>
            <a:r>
              <a:rPr lang="ru-RU" b="1" dirty="0" smtClean="0"/>
              <a:t>нового технологического уклада</a:t>
            </a:r>
            <a:endParaRPr lang="ru-RU" b="1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ид сверху на винтовую лестницу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Рисунок 5" descr="Открытая книга с аудиторией, смотрящей постановку, на заднем плане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76" y="-7317"/>
            <a:ext cx="8087304" cy="6858000"/>
          </a:xfr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3232940"/>
            <a:ext cx="5005614" cy="2985432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На данный момент сформулированы основные положения фундаментальной базы, элементы которой проверялись в коммерческих автономных обучаемых и самообучаемых торговых системах для работы на рынке ценных бумаг – </a:t>
            </a:r>
            <a:r>
              <a:rPr lang="en-US" dirty="0" smtClean="0">
                <a:solidFill>
                  <a:schemeClr val="bg1"/>
                </a:solidFill>
              </a:rPr>
              <a:t>SENAM Trading platform</a:t>
            </a:r>
            <a:endParaRPr lang="ru-RU" dirty="0" smtClean="0">
              <a:solidFill>
                <a:schemeClr val="bg1"/>
              </a:solidFill>
            </a:endParaRPr>
          </a:p>
          <a:p>
            <a:pPr rtl="0"/>
            <a:r>
              <a:rPr lang="ru-RU" dirty="0" smtClean="0">
                <a:solidFill>
                  <a:schemeClr val="bg1"/>
                </a:solidFill>
              </a:rPr>
              <a:t>Разработаны теоретические подходы к реализации некоторых идей и проектов</a:t>
            </a:r>
          </a:p>
          <a:p>
            <a:pPr rtl="0"/>
            <a:r>
              <a:rPr lang="ru-RU" dirty="0" smtClean="0">
                <a:solidFill>
                  <a:schemeClr val="bg1"/>
                </a:solidFill>
              </a:rPr>
              <a:t>В разработке находится программа обучения и пособия</a:t>
            </a:r>
            <a:endParaRPr lang="en-US" dirty="0" smtClean="0">
              <a:solidFill>
                <a:schemeClr val="bg1"/>
              </a:solidFill>
            </a:endParaRPr>
          </a:p>
          <a:p>
            <a:pPr rtl="0"/>
            <a:r>
              <a:rPr lang="ru-RU" dirty="0" smtClean="0">
                <a:solidFill>
                  <a:schemeClr val="bg1"/>
                </a:solidFill>
              </a:rPr>
              <a:t>Сформулированы практические проекты для реализации в лабораториях РШСК</a:t>
            </a:r>
          </a:p>
          <a:p>
            <a:pPr rtl="0"/>
            <a:endParaRPr lang="ru-RU" dirty="0" smtClean="0">
              <a:solidFill>
                <a:schemeClr val="bg1"/>
              </a:solidFill>
            </a:endParaRPr>
          </a:p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2457495"/>
            <a:ext cx="5005614" cy="82296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Текущее состояние проекта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 descr="Декоративный элемент">
            <a:extLst>
              <a:ext uri="{FF2B5EF4-FFF2-40B4-BE49-F238E27FC236}">
                <a16:creationId xmlns:a16="http://schemas.microsoft.com/office/drawing/2014/main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10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рупный план часов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Рисунок 4" descr="Девочка с наушниками, рюкзаком и стопкой книг и папок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836" y="0"/>
            <a:ext cx="8087304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-43891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343" y="4794463"/>
            <a:ext cx="5005614" cy="100584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</a:rPr>
              <a:t>Материально-техническая база и финансирование для организации команды администраторов и энтузиастов-преподавателей </a:t>
            </a:r>
            <a:r>
              <a:rPr lang="ru-RU" dirty="0" smtClean="0">
                <a:solidFill>
                  <a:schemeClr val="bg1"/>
                </a:solidFill>
              </a:rPr>
              <a:t>РШСК</a:t>
            </a:r>
            <a:r>
              <a:rPr lang="ru-RU" dirty="0" smtClean="0">
                <a:solidFill>
                  <a:schemeClr val="bg1"/>
                </a:solidFill>
              </a:rPr>
              <a:t>, разработки программы обучения и обучающих </a:t>
            </a:r>
            <a:r>
              <a:rPr lang="ru-RU" dirty="0" smtClean="0">
                <a:solidFill>
                  <a:schemeClr val="bg1"/>
                </a:solidFill>
              </a:rPr>
              <a:t>материалов, оснащения лабораторий, привлечения студентов и разработчиков.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требуется…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11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Мальчик перед стеллажами библиотеки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Рисунок 4" descr="Человек, читающий книгу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76" y="0"/>
            <a:ext cx="8087304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Обучение, содействие, контакты, привлечение заинтересованных организаций и инвесторов, информационная поддержка.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ожидается от Акселератора…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12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гущая группа учащихся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Участие в капитале и прибылях стартапов, долговременные контракты на продвижение РШСК, гарантированное трудоустройство взращиваемых специалистов и групп энтузиастов по профилю и многое другое…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Что Акселератор может ожидать от РШСК…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13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6" name="Рисунок 15" descr="Стопка книг на земле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меющиеся люди, смотрящие на экран ноутбука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837" y="0"/>
            <a:ext cx="8087304" cy="6858000"/>
          </a:xfrm>
        </p:spPr>
      </p:pic>
      <p:pic>
        <p:nvPicPr>
          <p:cNvPr id="5" name="Рисунок 4" descr="Группа учащихся на выпускном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4469208"/>
            <a:ext cx="5005614" cy="1795112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</a:rPr>
              <a:t>Фундаментальный задел, созданный </a:t>
            </a:r>
            <a:r>
              <a:rPr lang="ru-RU" dirty="0" err="1" smtClean="0">
                <a:solidFill>
                  <a:schemeClr val="bg1"/>
                </a:solidFill>
              </a:rPr>
              <a:t>П.К.Анохиным</a:t>
            </a:r>
            <a:r>
              <a:rPr lang="ru-RU" dirty="0" smtClean="0">
                <a:solidFill>
                  <a:schemeClr val="bg1"/>
                </a:solidFill>
              </a:rPr>
              <a:t> еще 70 лет назад, сегодня непрерывно сокращается и грозит Российской Науке утерей ее приоритета!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</a:rPr>
              <a:t>Давайте вместе не только сохраним его, но и уйдем вперед, обеспечив Россию стремительным прорывом в новый технологический уклад!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5" y="4081468"/>
            <a:ext cx="6046811" cy="82296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Вместе мы создадим надежное будущее!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14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Прямоугольник 51" descr="Декоративный элемент">
            <a:extLst>
              <a:ext uri="{FF2B5EF4-FFF2-40B4-BE49-F238E27FC236}">
                <a16:creationId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6668011" cy="879928"/>
          </a:xfrm>
        </p:spPr>
        <p:txBody>
          <a:bodyPr rtlCol="0"/>
          <a:lstStyle/>
          <a:p>
            <a:pPr rtl="0"/>
            <a:r>
              <a:rPr lang="ru-RU" b="0" dirty="0" smtClean="0"/>
              <a:t>Благодарю за внимание</a:t>
            </a:r>
            <a:endParaRPr lang="ru-RU" b="0" dirty="0"/>
          </a:p>
        </p:txBody>
      </p:sp>
      <p:sp>
        <p:nvSpPr>
          <p:cNvPr id="80" name="Текст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Скопцов Олег Петрович</a:t>
            </a:r>
            <a:endParaRPr lang="ru-RU" dirty="0"/>
          </a:p>
        </p:txBody>
      </p:sp>
      <p:sp>
        <p:nvSpPr>
          <p:cNvPr id="86" name="Текст 85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 smtClean="0"/>
              <a:t>+7(967) 262 83-18</a:t>
            </a:r>
            <a:endParaRPr lang="ru-RU" dirty="0"/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dirty="0" smtClean="0"/>
              <a:t>Oleg.skoptsev@gmail.com</a:t>
            </a:r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en-US" dirty="0"/>
              <a:t>http://oleg-skoptsev.simplesite.com/</a:t>
            </a:r>
            <a:endParaRPr lang="ru-RU" dirty="0"/>
          </a:p>
        </p:txBody>
      </p:sp>
      <p:pic>
        <p:nvPicPr>
          <p:cNvPr id="96" name="Объект 95" descr="Телефонная трубка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98" name="Объект 97" descr="Конверт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pic>
        <p:nvPicPr>
          <p:cNvPr id="100" name="Объект 99" descr="Ссылка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pic>
        <p:nvPicPr>
          <p:cNvPr id="94" name="Объект 93" descr="Пользователь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/>
      </p:pic>
      <p:cxnSp>
        <p:nvCxnSpPr>
          <p:cNvPr id="131" name="Прямая соединительная линия 130" descr="Декоративный элемент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 descr="Декоративный элемент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 descr="Декоративный элемент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446227"/>
            <a:ext cx="4379976" cy="4457425"/>
          </a:xfrm>
        </p:spPr>
        <p:txBody>
          <a:bodyPr rtlCol="0"/>
          <a:lstStyle/>
          <a:p>
            <a:pPr algn="ctr"/>
            <a:r>
              <a:rPr lang="ru-RU" sz="2400" dirty="0" smtClean="0"/>
              <a:t>Проблемы на пути создания прорывных технологий будущего</a:t>
            </a:r>
            <a:br>
              <a:rPr lang="ru-RU" sz="2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“</a:t>
            </a:r>
            <a:r>
              <a:rPr lang="ru-RU" sz="1400" dirty="0" smtClean="0"/>
              <a:t>Однако для прорывных исследований, помимо запроса, требуется сочетание передовой материально-технической базы и </a:t>
            </a:r>
            <a:r>
              <a:rPr lang="ru-RU" sz="1400" b="1" dirty="0" smtClean="0"/>
              <a:t>критической массы высококлассных</a:t>
            </a:r>
            <a:r>
              <a:rPr lang="en-US" sz="1400" b="1" dirty="0" smtClean="0"/>
              <a:t> </a:t>
            </a:r>
            <a:r>
              <a:rPr lang="ru-RU" sz="1400" b="1" dirty="0" smtClean="0"/>
              <a:t>специалистов</a:t>
            </a:r>
            <a:r>
              <a:rPr lang="en-US" sz="1400" b="1" dirty="0" smtClean="0"/>
              <a:t>”</a:t>
            </a:r>
            <a:r>
              <a:rPr lang="ru-RU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“</a:t>
            </a:r>
            <a:r>
              <a:rPr lang="ru-RU" sz="1400" dirty="0" smtClean="0"/>
              <a:t>Последние не возникнут в слабо оснащенной лаборатории – просто в силу </a:t>
            </a:r>
            <a:r>
              <a:rPr lang="ru-RU" sz="1400" b="1" dirty="0" smtClean="0"/>
              <a:t>отсутствия практики решения задач мирового уровня</a:t>
            </a:r>
            <a:r>
              <a:rPr lang="en-US" sz="1400" b="1" dirty="0" smtClean="0"/>
              <a:t>”</a:t>
            </a:r>
            <a:r>
              <a:rPr lang="ru-RU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“</a:t>
            </a:r>
            <a:r>
              <a:rPr lang="ru-RU" sz="1400" dirty="0" smtClean="0"/>
              <a:t>Необходимо также </a:t>
            </a:r>
            <a:r>
              <a:rPr lang="ru-RU" sz="1400" b="1" dirty="0" smtClean="0"/>
              <a:t>качественное образование</a:t>
            </a:r>
            <a:r>
              <a:rPr lang="ru-RU" sz="1400" dirty="0" smtClean="0"/>
              <a:t>, предполагающее как преподавание </a:t>
            </a:r>
            <a:r>
              <a:rPr lang="ru-RU" sz="1400" b="1" dirty="0" smtClean="0"/>
              <a:t>фундаментальных теорий</a:t>
            </a:r>
            <a:r>
              <a:rPr lang="ru-RU" sz="1400" dirty="0" smtClean="0"/>
              <a:t>, так и </a:t>
            </a:r>
            <a:r>
              <a:rPr lang="ru-RU" sz="1400" b="1" dirty="0" smtClean="0"/>
              <a:t>развитие навыков работы</a:t>
            </a:r>
            <a:r>
              <a:rPr lang="ru-RU" sz="1400" dirty="0" smtClean="0"/>
              <a:t> с новейшими технологиями, в современных </a:t>
            </a:r>
            <a:br>
              <a:rPr lang="ru-RU" sz="1400" dirty="0" smtClean="0"/>
            </a:br>
            <a:r>
              <a:rPr lang="ru-RU" sz="1400" dirty="0" smtClean="0"/>
              <a:t>форматах и </a:t>
            </a:r>
            <a:r>
              <a:rPr lang="ru-RU" sz="1400" dirty="0" err="1" smtClean="0"/>
              <a:t>пр</a:t>
            </a:r>
            <a:r>
              <a:rPr lang="en-US" sz="1400" dirty="0" smtClean="0"/>
              <a:t>”</a:t>
            </a:r>
            <a:r>
              <a:rPr lang="ru-RU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(из доклада </a:t>
            </a:r>
            <a:r>
              <a:rPr lang="ru-RU" sz="1400" b="1" dirty="0" smtClean="0"/>
              <a:t>Директора АСИ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 решение этих проблем направлена вся научно-практическая и коммерческая деятельность РШСК</a:t>
            </a:r>
            <a:endParaRPr lang="ru-RU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-36578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rtl="0"/>
            <a:r>
              <a:rPr lang="ru-RU" dirty="0" smtClean="0"/>
              <a:t>Научный фундамент</a:t>
            </a:r>
            <a:br>
              <a:rPr lang="ru-RU" dirty="0" smtClean="0"/>
            </a:br>
            <a:r>
              <a:rPr lang="ru-RU" sz="1800" dirty="0" smtClean="0"/>
              <a:t>составляет гениальное наследие П.К.Анохина, существенно расширяющий понимание универсальной архитектуры организации, принципов и алгоритмов функционирования </a:t>
            </a:r>
            <a:r>
              <a:rPr lang="ru-RU" sz="1800" dirty="0" smtClean="0"/>
              <a:t>живого, </a:t>
            </a:r>
            <a:r>
              <a:rPr lang="ru-RU" sz="1800" dirty="0" smtClean="0"/>
              <a:t>его целенаправленного поведения, механизмов формирования и распространения знания, объясняющее мышление, разум и </a:t>
            </a:r>
            <a:r>
              <a:rPr lang="ru-RU" sz="1800" dirty="0" smtClean="0"/>
              <a:t>интеллект, </a:t>
            </a:r>
            <a:r>
              <a:rPr lang="ru-RU" sz="1800" dirty="0" smtClean="0"/>
              <a:t>уже признаваемое мировой наукой как наиболее адекватное учение о живом, однако малоизвестное </a:t>
            </a:r>
            <a:r>
              <a:rPr lang="ru-RU" sz="1800" dirty="0" smtClean="0"/>
              <a:t>и невостребованное даже </a:t>
            </a:r>
            <a:r>
              <a:rPr lang="ru-RU" sz="1800" dirty="0" smtClean="0"/>
              <a:t>в России.</a:t>
            </a:r>
            <a:endParaRPr lang="ru-RU" sz="18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553290"/>
            <a:ext cx="5049510" cy="666409"/>
          </a:xfrm>
        </p:spPr>
        <p:txBody>
          <a:bodyPr rtlCol="0"/>
          <a:lstStyle/>
          <a:p>
            <a:pPr rtl="0"/>
            <a:r>
              <a:rPr lang="ru-RU" sz="1600" b="1" dirty="0" smtClean="0"/>
              <a:t>Цель</a:t>
            </a:r>
            <a:r>
              <a:rPr lang="ru-RU" sz="1600" dirty="0" smtClean="0"/>
              <a:t> РШСК – на основе идей Анохина создать </a:t>
            </a:r>
            <a:r>
              <a:rPr lang="ru-RU" sz="1600" b="1" dirty="0" smtClean="0"/>
              <a:t>критическую массу высококлассных специалистов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000" dirty="0" smtClean="0"/>
              <a:t>Научно-прикладную базу</a:t>
            </a:r>
            <a:br>
              <a:rPr lang="ru-RU" sz="4000" dirty="0" smtClean="0"/>
            </a:br>
            <a:r>
              <a:rPr lang="ru-RU" sz="2000" dirty="0" smtClean="0"/>
              <a:t>составят хорошо оснащенные </a:t>
            </a:r>
            <a:r>
              <a:rPr lang="ru-RU" sz="2000" b="1" dirty="0" smtClean="0"/>
              <a:t>специализированные</a:t>
            </a:r>
            <a:r>
              <a:rPr lang="ru-RU" sz="2000" dirty="0" smtClean="0"/>
              <a:t> </a:t>
            </a:r>
            <a:r>
              <a:rPr lang="ru-RU" sz="2000" b="1" dirty="0" smtClean="0"/>
              <a:t>лаборатории </a:t>
            </a:r>
            <a:r>
              <a:rPr lang="ru-RU" sz="2000" dirty="0" smtClean="0"/>
              <a:t>разумных, интеллектуальных, социальных и пр. систем, привлекающие специалистов и обучающие студентов, аспирантов и исследователей для  разработки конкретных проектов мирового уровня.</a:t>
            </a:r>
            <a:br>
              <a:rPr lang="ru-RU" sz="2000" dirty="0" smtClean="0"/>
            </a:br>
            <a:r>
              <a:rPr lang="ru-RU" sz="2000" b="1" dirty="0" smtClean="0"/>
              <a:t>Заказчиками</a:t>
            </a:r>
            <a:r>
              <a:rPr lang="ru-RU" sz="2000" dirty="0" smtClean="0"/>
              <a:t> могут стать организации ВПК, ФСБ, МО, Лидеры индустрий, Производители микроэлектроники и робототехники и т.п. организации. </a:t>
            </a:r>
            <a:endParaRPr lang="ru-RU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 Лаборатории Разумных систем и ее проектах можно узнать здесь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5"/>
              </a:rPr>
              <a:t>oleg-skoptsev.simplesite.com/440184599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-36576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-36576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000" dirty="0" smtClean="0"/>
              <a:t>Коммерциализация идей</a:t>
            </a:r>
            <a:br>
              <a:rPr lang="ru-RU" sz="4000" dirty="0" smtClean="0"/>
            </a:br>
            <a:r>
              <a:rPr lang="ru-RU" sz="2000" dirty="0" smtClean="0"/>
              <a:t>осуществляется</a:t>
            </a:r>
            <a:r>
              <a:rPr lang="ru-RU" sz="2000" dirty="0"/>
              <a:t> </a:t>
            </a:r>
            <a:r>
              <a:rPr lang="ru-RU" sz="2000" dirty="0" smtClean="0"/>
              <a:t>путем вычленения проектов и групп подготовленных специалистов в самостоятельные стартапы под управлением и непосредственном участии лабораторий.  Финансирование предполагается как заинтересованным заказчиком так и за счет ресурсов самой лаборатории.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5296662" cy="978408"/>
          </a:xfrm>
        </p:spPr>
        <p:txBody>
          <a:bodyPr rtlCol="0"/>
          <a:lstStyle/>
          <a:p>
            <a:pPr rtl="0"/>
            <a:r>
              <a:rPr lang="ru-RU" dirty="0" smtClean="0"/>
              <a:t>Такой подход обеспечит воспроизводство специалистов, их обеспеченность рабочими местами, снижение рисков для инвесторов, взрывное расширение предлагаемых продуктов и услуг в самых разных областях интеллектуальных технологий </a:t>
            </a: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Коммерциализация проектов и групп с выходом на </a:t>
            </a:r>
            <a:r>
              <a:rPr lang="en-US" dirty="0" smtClean="0"/>
              <a:t>IPO</a:t>
            </a:r>
            <a:r>
              <a:rPr lang="ru-RU" dirty="0" smtClean="0"/>
              <a:t> позволит перейти на самофинансирование в течении 3-5 лет.</a:t>
            </a:r>
          </a:p>
          <a:p>
            <a:pPr rtl="0"/>
            <a:r>
              <a:rPr lang="ru-RU" dirty="0" smtClean="0"/>
              <a:t>Взрывной рост количества выпускников, проектов, продуктов и стартапов должен обеспечить инвесторам привлекательный </a:t>
            </a:r>
            <a:r>
              <a:rPr lang="en-US" dirty="0" smtClean="0"/>
              <a:t>ROI</a:t>
            </a:r>
            <a:r>
              <a:rPr lang="ru-RU" dirty="0" smtClean="0"/>
              <a:t>, а РШСК – возможность финансирования фундаментальной и прикладной науки.</a:t>
            </a:r>
          </a:p>
          <a:p>
            <a:pPr rtl="0"/>
            <a:r>
              <a:rPr lang="ru-RU" dirty="0" smtClean="0"/>
              <a:t>Широта охвата рынка интеллектуальных технологий обеспечит высокую степень </a:t>
            </a:r>
            <a:r>
              <a:rPr lang="ru-RU" b="1" dirty="0" smtClean="0"/>
              <a:t>диверсификации вложений </a:t>
            </a:r>
            <a:r>
              <a:rPr lang="ru-RU" dirty="0" smtClean="0"/>
              <a:t>и </a:t>
            </a:r>
            <a:r>
              <a:rPr lang="ru-RU" b="1" dirty="0" smtClean="0"/>
              <a:t>долговременное стабильное</a:t>
            </a:r>
            <a:r>
              <a:rPr lang="ru-RU" dirty="0" smtClean="0"/>
              <a:t> развитие. </a:t>
            </a:r>
          </a:p>
          <a:p>
            <a:pPr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/>
              <a:t>П</a:t>
            </a:r>
            <a:r>
              <a:rPr lang="ru-RU" dirty="0" smtClean="0"/>
              <a:t>редполагается создание РШСК в форме ПАО с уставным капиталом 0,5-1 млрд. руб. и привлечением для его формирования заинтересованных организаций, а также выходом на рынки ценных бумаг.</a:t>
            </a:r>
          </a:p>
          <a:p>
            <a:r>
              <a:rPr lang="ru-RU" dirty="0" smtClean="0"/>
              <a:t>Эти деньги будут расходоваться на создание образовательных программ и материалов, организацию и оснащение лабораторий, финансирование обучения и содержания преподавательского состава и талантливых разработчиков, организацию стартапов и их поддержку</a:t>
            </a:r>
            <a:r>
              <a:rPr lang="ru-RU" dirty="0"/>
              <a:t>.</a:t>
            </a: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7886" y="1981200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Организационная форма РШСК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Прямоугольник 28" descr="Декоративный элемент">
            <a:extLst>
              <a:ext uri="{FF2B5EF4-FFF2-40B4-BE49-F238E27FC236}">
                <a16:creationId xmlns:a16="http://schemas.microsoft.com/office/drawing/2014/main" id="{5C2DDD60-EB1C-44D8-84E1-D86EB3558F11}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57746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 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DB02A950-05E3-4691-9BC9-47B314EEA71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7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Направления фундаментальных исследований и прикладных разработок </a:t>
            </a:r>
            <a:endParaRPr lang="ru-RU" dirty="0"/>
          </a:p>
        </p:txBody>
      </p:sp>
      <p:pic>
        <p:nvPicPr>
          <p:cNvPr id="83" name="Объект 82" descr="Колокольчик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2763" y="1507662"/>
            <a:ext cx="548640" cy="548640"/>
          </a:xfrm>
        </p:spPr>
      </p:pic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9714" y="1451320"/>
            <a:ext cx="547688" cy="547688"/>
          </a:xfrm>
        </p:spPr>
      </p:pic>
      <p:pic>
        <p:nvPicPr>
          <p:cNvPr id="97" name="Объект 96" descr="Карандаш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481" y="1482080"/>
            <a:ext cx="548640" cy="548640"/>
          </a:xfrm>
        </p:spPr>
      </p:pic>
      <p:sp>
        <p:nvSpPr>
          <p:cNvPr id="88" name="Текст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245768"/>
            <a:ext cx="2377440" cy="341643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Разумные системы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Интеллектуальные системы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Социальные разумные и интеллектуальные системы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Производственные разумные системы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Разумные системы гос. Управления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Интеллектуальные ассистенты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Ассоциативная </a:t>
            </a:r>
            <a:r>
              <a:rPr lang="ru-RU" dirty="0" err="1" smtClean="0"/>
              <a:t>микросхемотехника</a:t>
            </a:r>
            <a:endParaRPr lang="ru-RU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198424"/>
            <a:ext cx="2377440" cy="3368675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Ассоциативные процессоры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Кортикальные </a:t>
            </a:r>
            <a:r>
              <a:rPr lang="ru-RU" dirty="0"/>
              <a:t>процессоры на базе традиционной </a:t>
            </a:r>
            <a:r>
              <a:rPr lang="ru-RU" dirty="0" smtClean="0"/>
              <a:t>электроники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Гибридные </a:t>
            </a:r>
            <a:r>
              <a:rPr lang="ru-RU" dirty="0"/>
              <a:t>ассоциативно-вычислительные </a:t>
            </a:r>
            <a:r>
              <a:rPr lang="ru-RU" dirty="0" smtClean="0"/>
              <a:t>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Мультимодальные</a:t>
            </a:r>
            <a:r>
              <a:rPr lang="ru-RU" dirty="0" smtClean="0"/>
              <a:t> процессоры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Автономные роботы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Автономные </a:t>
            </a:r>
            <a:r>
              <a:rPr lang="ru-RU" dirty="0"/>
              <a:t>беспилотные </a:t>
            </a:r>
            <a:r>
              <a:rPr lang="ru-RU" dirty="0" smtClean="0"/>
              <a:t>аппараты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Нейроимпланты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нейропротезы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256946"/>
            <a:ext cx="2377440" cy="3368675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Разработки и продукты по поручениям заказчиков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Обучение и повышение квалификации разработчиков и реализация их проектов по поручениям заказчиков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Школьное и внешкольное образование и подготовка преподавательского состава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Человеко-машинные интерфейсы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Экспертные системы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уппа учащихся, подбросивших академические шапочки в воздух на закате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Прямоугольник 30" descr="Декоративный элемент">
            <a:extLst>
              <a:ext uri="{FF2B5EF4-FFF2-40B4-BE49-F238E27FC236}">
                <a16:creationId xmlns:a16="http://schemas.microsoft.com/office/drawing/2014/main" id="{340A7491-C312-4D36-BA63-6F859CD81D66}"/>
              </a:ext>
            </a:extLst>
          </p:cNvPr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Конкретные проекты по тематике АСИ и др. организаций и фондов </a:t>
            </a:r>
            <a:endParaRPr lang="ru-RU" dirty="0"/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 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dirty="0"/>
              <a:t>Разработка ассоциативных моделей нейрона и нейронных ансамблей на их основе</a:t>
            </a:r>
          </a:p>
          <a:p>
            <a:r>
              <a:rPr lang="ru-RU" dirty="0"/>
              <a:t>Разработка ассоциативных методов классификации паттернов ЭЭГ, обеспечивающих функционирование интерфейса “мозг- компьютер” высокого </a:t>
            </a:r>
            <a:r>
              <a:rPr lang="ru-RU" dirty="0" smtClean="0"/>
              <a:t>разрешения</a:t>
            </a:r>
          </a:p>
          <a:p>
            <a:r>
              <a:rPr lang="ru-RU" dirty="0"/>
              <a:t>Разработка принципов и методов построения интеллектуальных </a:t>
            </a:r>
            <a:r>
              <a:rPr lang="ru-RU" dirty="0" err="1" smtClean="0"/>
              <a:t>биомехатронных</a:t>
            </a:r>
            <a:r>
              <a:rPr lang="ru-RU" dirty="0" smtClean="0"/>
              <a:t> </a:t>
            </a:r>
            <a:r>
              <a:rPr lang="ru-RU" dirty="0"/>
              <a:t>протезов </a:t>
            </a:r>
            <a:endParaRPr lang="ru-RU" dirty="0" smtClean="0"/>
          </a:p>
          <a:p>
            <a:r>
              <a:rPr lang="ru-RU" dirty="0"/>
              <a:t>Интеллектуальный синтезатор речи для больных </a:t>
            </a:r>
            <a:r>
              <a:rPr lang="ru-RU" dirty="0" smtClean="0"/>
              <a:t>ДЦП</a:t>
            </a:r>
          </a:p>
          <a:p>
            <a:r>
              <a:rPr lang="ru-RU" dirty="0"/>
              <a:t>Мозг-машина интерфейс </a:t>
            </a:r>
            <a:r>
              <a:rPr lang="ru-RU" dirty="0" smtClean="0"/>
              <a:t>высокого разрешения двигательных </a:t>
            </a:r>
            <a:r>
              <a:rPr lang="ru-RU" dirty="0"/>
              <a:t>зон головного мозга</a:t>
            </a:r>
          </a:p>
          <a:p>
            <a:endParaRPr lang="ru-RU" dirty="0"/>
          </a:p>
        </p:txBody>
      </p:sp>
      <p:pic>
        <p:nvPicPr>
          <p:cNvPr id="80" name="Объект 79" descr="Открытая книга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493" y="2305050"/>
            <a:ext cx="547688" cy="547688"/>
          </a:xfrm>
        </p:spPr>
      </p:pic>
      <p:sp>
        <p:nvSpPr>
          <p:cNvPr id="88" name="Текст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dirty="0"/>
              <a:t>Интеллектуальная, обучаемая, диалоговая, информационно-аналитическая, распределенная, экспертная система </a:t>
            </a:r>
            <a:endParaRPr lang="ru-RU" dirty="0" smtClean="0"/>
          </a:p>
          <a:p>
            <a:r>
              <a:rPr lang="ru-RU" dirty="0"/>
              <a:t>Обучаемая и самообучаемая система диагностики, постоянного мониторинга и компенсации вибраций станов холодной прокатки</a:t>
            </a:r>
          </a:p>
          <a:p>
            <a:pPr rtl="0"/>
            <a:r>
              <a:rPr lang="ru-RU" dirty="0" smtClean="0"/>
              <a:t>Мотивационные поисковые системы и двигатели</a:t>
            </a:r>
          </a:p>
          <a:p>
            <a:pPr rtl="0"/>
            <a:r>
              <a:rPr lang="ru-RU" dirty="0" smtClean="0"/>
              <a:t>Интеллектуальные системы мониторинга и управления социальными сетями</a:t>
            </a:r>
            <a:endParaRPr lang="ru-RU" dirty="0"/>
          </a:p>
          <a:p>
            <a:pPr rtl="0"/>
            <a:endParaRPr lang="ru-RU" dirty="0"/>
          </a:p>
        </p:txBody>
      </p:sp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493" y="4505325"/>
            <a:ext cx="547688" cy="547688"/>
          </a:xfrm>
        </p:spPr>
      </p:pic>
      <p:cxnSp>
        <p:nvCxnSpPr>
          <p:cNvPr id="65" name="Прямая соединительная линия 64" descr="Декоративный элемент">
            <a:extLst>
              <a:ext uri="{FF2B5EF4-FFF2-40B4-BE49-F238E27FC236}">
                <a16:creationId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2080210" y="3780462"/>
            <a:ext cx="749808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ва мальчика, смотрящих вниз с моста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099" y="1733627"/>
            <a:ext cx="4948429" cy="4248073"/>
          </a:xfrm>
        </p:spPr>
        <p:txBody>
          <a:bodyPr rtlCol="0"/>
          <a:lstStyle/>
          <a:p>
            <a:r>
              <a:rPr lang="ru-RU" dirty="0" smtClean="0"/>
              <a:t>Создание </a:t>
            </a:r>
            <a:r>
              <a:rPr lang="ru-RU" dirty="0"/>
              <a:t>индустрии ассоциативной микроэлектроники взамен вычислительной и разработки их практических </a:t>
            </a:r>
            <a:r>
              <a:rPr lang="ru-RU" dirty="0" smtClean="0"/>
              <a:t>приложений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ассоциативных операционных сред для моделирования разумных и интеллектуальных систем на базе существующих компьютерных систем, создание ассоциативных языков программирования и ассоциативной </a:t>
            </a:r>
            <a:r>
              <a:rPr lang="ru-RU" dirty="0" smtClean="0"/>
              <a:t>математики</a:t>
            </a:r>
          </a:p>
          <a:p>
            <a:r>
              <a:rPr lang="ru-RU" dirty="0" smtClean="0"/>
              <a:t>Дальнейшее Развитие </a:t>
            </a:r>
            <a:r>
              <a:rPr lang="ru-RU" dirty="0"/>
              <a:t>индустрии разумных протезов, средств реабилитации и автономных роботизированных </a:t>
            </a:r>
            <a:r>
              <a:rPr lang="ru-RU" dirty="0" smtClean="0"/>
              <a:t>систем</a:t>
            </a:r>
          </a:p>
          <a:p>
            <a:r>
              <a:rPr lang="ru-RU" dirty="0" smtClean="0"/>
              <a:t>Дальнейшее развитие </a:t>
            </a:r>
            <a:r>
              <a:rPr lang="ru-RU" dirty="0"/>
              <a:t>индустрии интеллектуальных, диалоговых систем, владеющих естественными языками и выполняющими интеллектуальные функции человека под управлением потребностей пользователя и собственных информационных </a:t>
            </a:r>
            <a:r>
              <a:rPr lang="ru-RU" dirty="0" smtClean="0"/>
              <a:t>потребностей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индустрии интеллектуальных систем управления социумами, государственными, общественными, производственными и </a:t>
            </a:r>
            <a:r>
              <a:rPr lang="ru-RU" dirty="0" smtClean="0"/>
              <a:t>военными структурами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 Программа стратегического развития </a:t>
            </a:r>
            <a:r>
              <a:rPr lang="ru-RU" smtClean="0"/>
              <a:t>РШСК</a:t>
            </a:r>
            <a:endParaRPr lang="ru-RU" dirty="0"/>
          </a:p>
        </p:txBody>
      </p:sp>
      <p:pic>
        <p:nvPicPr>
          <p:cNvPr id="40" name="Объект 79" descr="Открытая книга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57746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 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9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712</Words>
  <Application>Microsoft Office PowerPoint</Application>
  <PresentationFormat>Широкоэкранный</PresentationFormat>
  <Paragraphs>96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Тема Office</vt:lpstr>
      <vt:lpstr>Российская Школа Современной Кибернетики (РШСК) Проект создания</vt:lpstr>
      <vt:lpstr>Проблемы на пути создания прорывных технологий будущего  “Однако для прорывных исследований, помимо запроса, требуется сочетание передовой материально-технической базы и критической массы высококлассных специалистов”.  “Последние не возникнут в слабо оснащенной лаборатории – просто в силу отсутствия практики решения задач мирового уровня”.  “Необходимо также качественное образование, предполагающее как преподавание фундаментальных теорий, так и развитие навыков работы с новейшими технологиями, в современных  форматах и пр”.   (из доклада Директора АСИ)</vt:lpstr>
      <vt:lpstr>Научный фундамент составляет гениальное наследие П.К.Анохина, существенно расширяющий понимание универсальной архитектуры организации, принципов и алгоритмов функционирования живого, его целенаправленного поведения, механизмов формирования и распространения знания, объясняющее мышление, разум и интеллект, уже признаваемое мировой наукой как наиболее адекватное учение о живом, однако малоизвестное и невостребованное даже в России.</vt:lpstr>
      <vt:lpstr>Научно-прикладную базу составят хорошо оснащенные специализированные лаборатории разумных, интеллектуальных, социальных и пр. систем, привлекающие специалистов и обучающие студентов, аспирантов и исследователей для  разработки конкретных проектов мирового уровня. Заказчиками могут стать организации ВПК, ФСБ, МО, Лидеры индустрий, Производители микроэлектроники и робототехники и т.п. организации. </vt:lpstr>
      <vt:lpstr>Коммерциализация идей осуществляется путем вычленения проектов и групп подготовленных специалистов в самостоятельные стартапы под управлением и непосредственном участии лабораторий.  Финансирование предполагается как заинтересованным заказчиком так и за счет ресурсов самой лаборатории.  </vt:lpstr>
      <vt:lpstr>Организационная форма РШСК</vt:lpstr>
      <vt:lpstr>Направления фундаментальных исследований и прикладных разработок </vt:lpstr>
      <vt:lpstr>Конкретные проекты по тематике АСИ и др. организаций и фондов </vt:lpstr>
      <vt:lpstr> Программа стратегического развития РШСК</vt:lpstr>
      <vt:lpstr>Текущее состояние проекта </vt:lpstr>
      <vt:lpstr>Что требуется…</vt:lpstr>
      <vt:lpstr>Что ожидается от Акселератора…</vt:lpstr>
      <vt:lpstr>Что Акселератор может ожидать от РШСК… </vt:lpstr>
      <vt:lpstr>Вместе мы создадим надежное будущее! 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2019-07-24T04:45:05Z</dcterms:created>
  <dcterms:modified xsi:type="dcterms:W3CDTF">2019-07-26T09:11:13Z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